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5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54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tableStyles" Target="tableStyles.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presProps" Target="presProps.xml" /><Relationship Id="rId10" Type="http://schemas.openxmlformats.org/officeDocument/2006/relationships/slide" Target="slides/slide9.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3800A1-9AEF-4E58-9C76-5597C79BE465}"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3865044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3800A1-9AEF-4E58-9C76-5597C79BE465}"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2507129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3800A1-9AEF-4E58-9C76-5597C79BE465}"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4E93A-E899-4B36-A3E0-2B66C35B67B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30742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3800A1-9AEF-4E58-9C76-5597C79BE465}"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244109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3800A1-9AEF-4E58-9C76-5597C79BE465}"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4E93A-E899-4B36-A3E0-2B66C35B67B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07284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3800A1-9AEF-4E58-9C76-5597C79BE465}"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1714981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800A1-9AEF-4E58-9C76-5597C79BE465}"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2794638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800A1-9AEF-4E58-9C76-5597C79BE465}"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3601678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800A1-9AEF-4E58-9C76-5597C79BE465}"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255787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3800A1-9AEF-4E58-9C76-5597C79BE465}"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3895481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800A1-9AEF-4E58-9C76-5597C79BE465}"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1801492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800A1-9AEF-4E58-9C76-5597C79BE465}" type="datetimeFigureOut">
              <a:rPr lang="en-US" smtClean="0"/>
              <a:t>2/23/2021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1663239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800A1-9AEF-4E58-9C76-5597C79BE465}" type="datetimeFigureOut">
              <a:rPr lang="en-US" smtClean="0"/>
              <a:t>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2341466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800A1-9AEF-4E58-9C76-5597C79BE465}" type="datetimeFigureOut">
              <a:rPr lang="en-US" smtClean="0"/>
              <a:t>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1921159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3800A1-9AEF-4E58-9C76-5597C79BE465}"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323137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3800A1-9AEF-4E58-9C76-5597C79BE465}"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382484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theme" Target="../theme/theme1.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33800A1-9AEF-4E58-9C76-5597C79BE465}" type="datetimeFigureOut">
              <a:rPr lang="en-US" smtClean="0"/>
              <a:t>2/23/2021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9C4E93A-E899-4B36-A3E0-2B66C35B67B4}" type="slidenum">
              <a:rPr lang="en-US" smtClean="0"/>
              <a:t>‹#›</a:t>
            </a:fld>
            <a:endParaRPr lang="en-US"/>
          </a:p>
        </p:txBody>
      </p:sp>
    </p:spTree>
    <p:extLst>
      <p:ext uri="{BB962C8B-B14F-4D97-AF65-F5344CB8AC3E}">
        <p14:creationId xmlns:p14="http://schemas.microsoft.com/office/powerpoint/2010/main" val="5241034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1.m4a" /><Relationship Id="rId1" Type="http://schemas.microsoft.com/office/2007/relationships/media" Target="../media/media1.m4a" /><Relationship Id="rId5" Type="http://schemas.openxmlformats.org/officeDocument/2006/relationships/image" Target="../media/image2.png" /><Relationship Id="rId4" Type="http://schemas.openxmlformats.org/officeDocument/2006/relationships/image" Target="../media/image1.png" /></Relationships>
</file>

<file path=ppt/slides/_rels/slide10.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9.xml" /></Relationships>
</file>

<file path=ppt/slides/_rels/slide11.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9.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 /></Relationships>
</file>

<file path=ppt/slides/_rels/slide13.xml.rels><?xml version="1.0" encoding="UTF-8" standalone="yes"?>
<Relationships xmlns="http://schemas.openxmlformats.org/package/2006/relationships"><Relationship Id="rId2" Type="http://schemas.openxmlformats.org/officeDocument/2006/relationships/hyperlink" Target="http://www.owlnet.rice.edu/~engl377/film.html" TargetMode="External" /><Relationship Id="rId1" Type="http://schemas.openxmlformats.org/officeDocument/2006/relationships/slideLayout" Target="../slideLayouts/slideLayout9.xml" /></Relationships>
</file>

<file path=ppt/slides/_rels/slide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9.xml" /></Relationships>
</file>

<file path=ppt/slides/_rels/slide3.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9.xml" /></Relationships>
</file>

<file path=ppt/slides/_rels/slide4.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9.xml" /></Relationships>
</file>

<file path=ppt/slides/_rels/slide5.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9.xml" /></Relationships>
</file>

<file path=ppt/slides/_rels/slide6.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9.xml" /></Relationships>
</file>

<file path=ppt/slides/_rels/slide7.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9.xml" /></Relationships>
</file>

<file path=ppt/slides/_rels/slide8.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9.xml" /></Relationships>
</file>

<file path=ppt/slides/_rels/slide9.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9.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94B87-58BE-4323-BFF7-D284C274B8E0}"/>
              </a:ext>
            </a:extLst>
          </p:cNvPr>
          <p:cNvSpPr>
            <a:spLocks noGrp="1"/>
          </p:cNvSpPr>
          <p:nvPr>
            <p:ph type="ctrTitle"/>
          </p:nvPr>
        </p:nvSpPr>
        <p:spPr>
          <a:xfrm>
            <a:off x="1524000" y="-916665"/>
            <a:ext cx="9144000" cy="2387600"/>
          </a:xfrm>
        </p:spPr>
        <p:txBody>
          <a:bodyPr/>
          <a:lstStyle/>
          <a:p>
            <a:r>
              <a:rPr lang="en-US" dirty="0">
                <a:solidFill>
                  <a:schemeClr val="accent6">
                    <a:lumMod val="50000"/>
                  </a:schemeClr>
                </a:solidFill>
                <a:latin typeface="Bahnschrift Condensed" panose="020B0502040204020203" pitchFamily="34" charset="0"/>
              </a:rPr>
              <a:t>Avatar: The Last Airbender</a:t>
            </a:r>
          </a:p>
        </p:txBody>
      </p:sp>
      <p:sp>
        <p:nvSpPr>
          <p:cNvPr id="3" name="Subtitle 2">
            <a:extLst>
              <a:ext uri="{FF2B5EF4-FFF2-40B4-BE49-F238E27FC236}">
                <a16:creationId xmlns:a16="http://schemas.microsoft.com/office/drawing/2014/main" id="{6F2B865F-0194-46D3-9D9E-250583FB0CC8}"/>
              </a:ext>
            </a:extLst>
          </p:cNvPr>
          <p:cNvSpPr>
            <a:spLocks noGrp="1"/>
          </p:cNvSpPr>
          <p:nvPr>
            <p:ph type="subTitle" idx="1"/>
          </p:nvPr>
        </p:nvSpPr>
        <p:spPr>
          <a:xfrm>
            <a:off x="1524000" y="5202238"/>
            <a:ext cx="9144000" cy="1655762"/>
          </a:xfrm>
        </p:spPr>
        <p:txBody>
          <a:bodyPr/>
          <a:lstStyle/>
          <a:p>
            <a:r>
              <a:rPr lang="en-US" dirty="0"/>
              <a:t>Zack Tyler </a:t>
            </a:r>
            <a:r>
              <a:rPr lang="en-US" dirty="0" err="1"/>
              <a:t>Eisen</a:t>
            </a:r>
            <a:endParaRPr lang="en-US" dirty="0"/>
          </a:p>
        </p:txBody>
      </p:sp>
      <p:pic>
        <p:nvPicPr>
          <p:cNvPr id="2050" name="Picture 2">
            <a:extLst>
              <a:ext uri="{FF2B5EF4-FFF2-40B4-BE49-F238E27FC236}">
                <a16:creationId xmlns:a16="http://schemas.microsoft.com/office/drawing/2014/main" id="{8AD161C7-B84D-4EF6-B03A-E242658F66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8" b="10631"/>
          <a:stretch/>
        </p:blipFill>
        <p:spPr bwMode="auto">
          <a:xfrm>
            <a:off x="4254501" y="1470935"/>
            <a:ext cx="6202756" cy="3634465"/>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B4BFE827-1D24-4235-B4FF-589DC98BFC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7836" y="5725319"/>
            <a:ext cx="609600" cy="609600"/>
          </a:xfrm>
          <a:prstGeom prst="rect">
            <a:avLst/>
          </a:prstGeom>
        </p:spPr>
      </p:pic>
    </p:spTree>
    <p:extLst>
      <p:ext uri="{BB962C8B-B14F-4D97-AF65-F5344CB8AC3E}">
        <p14:creationId xmlns:p14="http://schemas.microsoft.com/office/powerpoint/2010/main" val="427638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A6C57-C9DA-4500-A7A9-2AF3CAD988D2}"/>
              </a:ext>
            </a:extLst>
          </p:cNvPr>
          <p:cNvSpPr>
            <a:spLocks noGrp="1"/>
          </p:cNvSpPr>
          <p:nvPr>
            <p:ph type="title"/>
          </p:nvPr>
        </p:nvSpPr>
        <p:spPr/>
        <p:txBody>
          <a:bodyPr/>
          <a:lstStyle/>
          <a:p>
            <a:r>
              <a:rPr lang="en-US" dirty="0"/>
              <a:t>Crane Shot	</a:t>
            </a:r>
          </a:p>
        </p:txBody>
      </p:sp>
      <p:pic>
        <p:nvPicPr>
          <p:cNvPr id="5" name="Picture Placeholder 4">
            <a:extLst>
              <a:ext uri="{FF2B5EF4-FFF2-40B4-BE49-F238E27FC236}">
                <a16:creationId xmlns:a16="http://schemas.microsoft.com/office/drawing/2014/main" id="{E3C5C0A2-F795-45F2-9B9E-41B7AF2A749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223" b="10223"/>
          <a:stretch>
            <a:fillRect/>
          </a:stretch>
        </p:blipFill>
        <p:spPr>
          <a:prstGeom prst="rect">
            <a:avLst/>
          </a:prstGeom>
        </p:spPr>
      </p:pic>
      <p:sp>
        <p:nvSpPr>
          <p:cNvPr id="4" name="Text Placeholder 3">
            <a:extLst>
              <a:ext uri="{FF2B5EF4-FFF2-40B4-BE49-F238E27FC236}">
                <a16:creationId xmlns:a16="http://schemas.microsoft.com/office/drawing/2014/main" id="{E0BBDCCA-B518-4FD4-A151-B07376FC83EC}"/>
              </a:ext>
            </a:extLst>
          </p:cNvPr>
          <p:cNvSpPr>
            <a:spLocks noGrp="1"/>
          </p:cNvSpPr>
          <p:nvPr>
            <p:ph type="body" sz="half" idx="2"/>
          </p:nvPr>
        </p:nvSpPr>
        <p:spPr/>
        <p:txBody>
          <a:bodyPr/>
          <a:lstStyle/>
          <a:p>
            <a:r>
              <a:rPr lang="en-US" dirty="0"/>
              <a:t>The fire nation ships draw near to the water nation in a just after Avatar reaches the place to perfect his skills.</a:t>
            </a:r>
          </a:p>
        </p:txBody>
      </p:sp>
    </p:spTree>
    <p:extLst>
      <p:ext uri="{BB962C8B-B14F-4D97-AF65-F5344CB8AC3E}">
        <p14:creationId xmlns:p14="http://schemas.microsoft.com/office/powerpoint/2010/main" val="3815229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0787B-D19B-42B1-A2F2-376853FC09E4}"/>
              </a:ext>
            </a:extLst>
          </p:cNvPr>
          <p:cNvSpPr>
            <a:spLocks noGrp="1"/>
          </p:cNvSpPr>
          <p:nvPr>
            <p:ph type="title"/>
          </p:nvPr>
        </p:nvSpPr>
        <p:spPr/>
        <p:txBody>
          <a:bodyPr/>
          <a:lstStyle/>
          <a:p>
            <a:r>
              <a:rPr lang="en-US" dirty="0"/>
              <a:t>Planning Shot</a:t>
            </a:r>
          </a:p>
        </p:txBody>
      </p:sp>
      <p:pic>
        <p:nvPicPr>
          <p:cNvPr id="5" name="Picture Placeholder 4">
            <a:extLst>
              <a:ext uri="{FF2B5EF4-FFF2-40B4-BE49-F238E27FC236}">
                <a16:creationId xmlns:a16="http://schemas.microsoft.com/office/drawing/2014/main" id="{AC6EE5EC-29D7-4F49-8017-21B701CC56BB}"/>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7035800" y="1993900"/>
            <a:ext cx="4127500" cy="2438400"/>
          </a:xfrm>
          <a:prstGeom prst="rect">
            <a:avLst/>
          </a:prstGeom>
        </p:spPr>
      </p:pic>
      <p:sp>
        <p:nvSpPr>
          <p:cNvPr id="4" name="Text Placeholder 3">
            <a:extLst>
              <a:ext uri="{FF2B5EF4-FFF2-40B4-BE49-F238E27FC236}">
                <a16:creationId xmlns:a16="http://schemas.microsoft.com/office/drawing/2014/main" id="{D3E92428-62BB-4495-9288-D08AA08B0C7B}"/>
              </a:ext>
            </a:extLst>
          </p:cNvPr>
          <p:cNvSpPr>
            <a:spLocks noGrp="1"/>
          </p:cNvSpPr>
          <p:nvPr>
            <p:ph type="body" sz="half" idx="2"/>
          </p:nvPr>
        </p:nvSpPr>
        <p:spPr/>
        <p:txBody>
          <a:bodyPr/>
          <a:lstStyle/>
          <a:p>
            <a:r>
              <a:rPr lang="en-US" dirty="0"/>
              <a:t>This planning shot depicts action and a carefully composed final frame involved in the training of </a:t>
            </a:r>
            <a:r>
              <a:rPr lang="en-US" dirty="0" err="1"/>
              <a:t>Aang</a:t>
            </a:r>
            <a:r>
              <a:rPr lang="en-US" dirty="0"/>
              <a:t> and Katara revealing the surrounding environment purely made of ice.</a:t>
            </a:r>
          </a:p>
        </p:txBody>
      </p:sp>
    </p:spTree>
    <p:extLst>
      <p:ext uri="{BB962C8B-B14F-4D97-AF65-F5344CB8AC3E}">
        <p14:creationId xmlns:p14="http://schemas.microsoft.com/office/powerpoint/2010/main" val="3566004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942BA-E95F-4318-AFAB-9D991C5007B7}"/>
              </a:ext>
            </a:extLst>
          </p:cNvPr>
          <p:cNvSpPr>
            <a:spLocks noGrp="1"/>
          </p:cNvSpPr>
          <p:nvPr>
            <p:ph type="title"/>
          </p:nvPr>
        </p:nvSpPr>
        <p:spPr>
          <a:xfrm>
            <a:off x="3248010" y="523405"/>
            <a:ext cx="5426158" cy="1371600"/>
          </a:xfrm>
        </p:spPr>
        <p:txBody>
          <a:bodyPr>
            <a:normAutofit/>
          </a:bodyPr>
          <a:lstStyle/>
          <a:p>
            <a:r>
              <a:rPr lang="en-US" sz="6000" dirty="0"/>
              <a:t>Thank You!</a:t>
            </a:r>
          </a:p>
        </p:txBody>
      </p:sp>
    </p:spTree>
    <p:extLst>
      <p:ext uri="{BB962C8B-B14F-4D97-AF65-F5344CB8AC3E}">
        <p14:creationId xmlns:p14="http://schemas.microsoft.com/office/powerpoint/2010/main" val="2678673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8E60-5D02-483A-9CB3-91ABF64578F4}"/>
              </a:ext>
            </a:extLst>
          </p:cNvPr>
          <p:cNvSpPr>
            <a:spLocks noGrp="1"/>
          </p:cNvSpPr>
          <p:nvPr>
            <p:ph type="title"/>
          </p:nvPr>
        </p:nvSpPr>
        <p:spPr>
          <a:xfrm>
            <a:off x="839788" y="188912"/>
            <a:ext cx="3932237" cy="1600200"/>
          </a:xfrm>
        </p:spPr>
        <p:txBody>
          <a:bodyPr>
            <a:normAutofit/>
          </a:bodyPr>
          <a:lstStyle/>
          <a:p>
            <a:r>
              <a:rPr lang="en-US" sz="4800" dirty="0"/>
              <a:t>Works Cited</a:t>
            </a:r>
          </a:p>
        </p:txBody>
      </p:sp>
      <p:sp>
        <p:nvSpPr>
          <p:cNvPr id="4" name="Text Placeholder 3">
            <a:extLst>
              <a:ext uri="{FF2B5EF4-FFF2-40B4-BE49-F238E27FC236}">
                <a16:creationId xmlns:a16="http://schemas.microsoft.com/office/drawing/2014/main" id="{202BB49C-A4FC-4450-AD6A-CD809DB3E008}"/>
              </a:ext>
            </a:extLst>
          </p:cNvPr>
          <p:cNvSpPr>
            <a:spLocks noGrp="1"/>
          </p:cNvSpPr>
          <p:nvPr>
            <p:ph type="body" sz="half" idx="2"/>
          </p:nvPr>
        </p:nvSpPr>
        <p:spPr/>
        <p:txBody>
          <a:bodyPr>
            <a:normAutofit fontScale="25000" lnSpcReduction="20000"/>
          </a:bodyPr>
          <a:lstStyle/>
          <a:p>
            <a:endParaRPr lang="en-US" sz="7200" dirty="0"/>
          </a:p>
          <a:p>
            <a:endParaRPr lang="en-US" sz="7200" dirty="0"/>
          </a:p>
          <a:p>
            <a:r>
              <a:rPr lang="en-US" sz="7200" dirty="0"/>
              <a:t>Avatar: The Last Airbender. Directed by Michael D. DiMartino. 2005. Film.</a:t>
            </a:r>
            <a:endParaRPr lang="en-US" sz="7200" dirty="0">
              <a:effectLst/>
            </a:endParaRPr>
          </a:p>
          <a:p>
            <a:endParaRPr lang="en-US" sz="7200" dirty="0"/>
          </a:p>
          <a:p>
            <a:r>
              <a:rPr lang="en-US" sz="7200" i="1" dirty="0">
                <a:effectLst/>
              </a:rPr>
              <a:t>Film Glossary</a:t>
            </a:r>
            <a:r>
              <a:rPr lang="en-US" sz="7200" dirty="0">
                <a:effectLst/>
              </a:rPr>
              <a:t>, </a:t>
            </a:r>
            <a:r>
              <a:rPr lang="en-US" sz="7200" dirty="0">
                <a:effectLst/>
                <a:hlinkClick r:id="rId2"/>
              </a:rPr>
              <a:t>www.owlnet.rice.edu/~engl377/film.html</a:t>
            </a:r>
            <a:r>
              <a:rPr lang="en-US" sz="7200" dirty="0">
                <a:effectLst/>
              </a:rPr>
              <a:t>.</a:t>
            </a:r>
          </a:p>
          <a:p>
            <a:r>
              <a:rPr lang="en-US" sz="7200" dirty="0"/>
              <a:t>Bibliography</a:t>
            </a:r>
          </a:p>
          <a:p>
            <a:endParaRPr lang="en-US" sz="7200" dirty="0"/>
          </a:p>
          <a:p>
            <a:r>
              <a:rPr lang="en-US" sz="7200" dirty="0"/>
              <a:t>"Access to This Page Has Been Denied." Access to This Page Has Been Denied. Accessed February 23, 2021. https://www.adorama.com/alc/14-basic-cinematography-techniques-for-better-cinematic-shots/.</a:t>
            </a:r>
          </a:p>
          <a:p>
            <a:endParaRPr lang="en-US" sz="7200" dirty="0"/>
          </a:p>
          <a:p>
            <a:endParaRPr lang="en-US" sz="7200" dirty="0"/>
          </a:p>
          <a:p>
            <a:endParaRPr lang="en-US" sz="7200" dirty="0"/>
          </a:p>
          <a:p>
            <a:endParaRPr lang="fr-FR" sz="7200" dirty="0">
              <a:effectLst/>
            </a:endParaRPr>
          </a:p>
          <a:p>
            <a:endParaRPr lang="en-US" dirty="0"/>
          </a:p>
        </p:txBody>
      </p:sp>
    </p:spTree>
    <p:extLst>
      <p:ext uri="{BB962C8B-B14F-4D97-AF65-F5344CB8AC3E}">
        <p14:creationId xmlns:p14="http://schemas.microsoft.com/office/powerpoint/2010/main" val="3069033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CC216-5FA5-4286-B005-4BB3ACDD0E9F}"/>
              </a:ext>
            </a:extLst>
          </p:cNvPr>
          <p:cNvSpPr>
            <a:spLocks noGrp="1"/>
          </p:cNvSpPr>
          <p:nvPr>
            <p:ph type="title"/>
          </p:nvPr>
        </p:nvSpPr>
        <p:spPr/>
        <p:txBody>
          <a:bodyPr>
            <a:normAutofit fontScale="90000"/>
          </a:bodyPr>
          <a:lstStyle/>
          <a:p>
            <a:r>
              <a:rPr lang="en-US" sz="4000" dirty="0">
                <a:latin typeface="Algerian" panose="04020705040A02060702" pitchFamily="82" charset="0"/>
              </a:rPr>
              <a:t>SYNOPSIS </a:t>
            </a:r>
          </a:p>
        </p:txBody>
      </p:sp>
      <p:sp>
        <p:nvSpPr>
          <p:cNvPr id="4" name="Text Placeholder 3">
            <a:extLst>
              <a:ext uri="{FF2B5EF4-FFF2-40B4-BE49-F238E27FC236}">
                <a16:creationId xmlns:a16="http://schemas.microsoft.com/office/drawing/2014/main" id="{4E9AD088-C099-46E0-8E78-D22298E5906B}"/>
              </a:ext>
            </a:extLst>
          </p:cNvPr>
          <p:cNvSpPr>
            <a:spLocks noGrp="1"/>
          </p:cNvSpPr>
          <p:nvPr>
            <p:ph type="body" sz="half" idx="2"/>
          </p:nvPr>
        </p:nvSpPr>
        <p:spPr>
          <a:xfrm>
            <a:off x="1482724" y="2438398"/>
            <a:ext cx="5426158" cy="3505201"/>
          </a:xfrm>
        </p:spPr>
        <p:txBody>
          <a:bodyPr>
            <a:normAutofit/>
          </a:bodyPr>
          <a:lstStyle/>
          <a:p>
            <a:pPr marL="285750" indent="-285750">
              <a:buFont typeface="Wingdings" panose="05000000000000000000" pitchFamily="2" charset="2"/>
              <a:buChar char="v"/>
            </a:pPr>
            <a:r>
              <a:rPr lang="en-US" dirty="0"/>
              <a:t> Director: Michael Dante DiMartino </a:t>
            </a:r>
          </a:p>
          <a:p>
            <a:pPr marL="285750" indent="-285750">
              <a:buFont typeface="Wingdings" panose="05000000000000000000" pitchFamily="2" charset="2"/>
              <a:buChar char="v"/>
            </a:pPr>
            <a:r>
              <a:rPr lang="en-US" dirty="0"/>
              <a:t>Release Date: 21</a:t>
            </a:r>
            <a:r>
              <a:rPr lang="en-US" baseline="30000" dirty="0"/>
              <a:t>st</a:t>
            </a:r>
            <a:r>
              <a:rPr lang="en-US" dirty="0"/>
              <a:t> February, 2001</a:t>
            </a:r>
          </a:p>
          <a:p>
            <a:pPr marL="285750" indent="-285750">
              <a:buFont typeface="Wingdings" panose="05000000000000000000" pitchFamily="2" charset="2"/>
              <a:buChar char="v"/>
            </a:pPr>
            <a:r>
              <a:rPr lang="en-US" dirty="0"/>
              <a:t>Other Popular Work of DiMartino: Atomic Love</a:t>
            </a:r>
          </a:p>
          <a:p>
            <a:pPr marL="285750" indent="-285750">
              <a:buFont typeface="Wingdings" panose="05000000000000000000" pitchFamily="2" charset="2"/>
              <a:buChar char="v"/>
            </a:pPr>
            <a:r>
              <a:rPr lang="en-US" dirty="0"/>
              <a:t>Main Actors: Dante </a:t>
            </a:r>
            <a:r>
              <a:rPr lang="en-US" dirty="0" err="1"/>
              <a:t>Basco</a:t>
            </a:r>
            <a:r>
              <a:rPr lang="en-US" dirty="0"/>
              <a:t>, Mae Whitman, Jack De </a:t>
            </a:r>
            <a:r>
              <a:rPr lang="en-US" dirty="0" err="1"/>
              <a:t>Sena</a:t>
            </a:r>
            <a:r>
              <a:rPr lang="en-US" dirty="0"/>
              <a:t>, Zach Tyler </a:t>
            </a:r>
            <a:r>
              <a:rPr lang="en-US" dirty="0" err="1"/>
              <a:t>Eisen</a:t>
            </a:r>
            <a:r>
              <a:rPr lang="en-US" dirty="0"/>
              <a:t>, Bryan </a:t>
            </a:r>
            <a:r>
              <a:rPr lang="en-US" dirty="0" err="1"/>
              <a:t>Konietzko</a:t>
            </a:r>
            <a:r>
              <a:rPr lang="en-US" dirty="0"/>
              <a:t>, Jessie Flower and Dee Bradley Baker</a:t>
            </a:r>
          </a:p>
        </p:txBody>
      </p:sp>
      <p:pic>
        <p:nvPicPr>
          <p:cNvPr id="3" name="Picture 2" descr="https://static.wikia.nocookie.net/avatar/images/e/e4/Film_-_The_Last_Airbender_poster_4.png/revision/latest/scale-to-width-down/200?cb=20140628073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7244" y="736600"/>
            <a:ext cx="3561147" cy="527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658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28F9-99F9-4A88-9440-52D367842ECB}"/>
              </a:ext>
            </a:extLst>
          </p:cNvPr>
          <p:cNvSpPr>
            <a:spLocks noGrp="1"/>
          </p:cNvSpPr>
          <p:nvPr>
            <p:ph type="title"/>
          </p:nvPr>
        </p:nvSpPr>
        <p:spPr/>
        <p:txBody>
          <a:bodyPr/>
          <a:lstStyle/>
          <a:p>
            <a:r>
              <a:rPr lang="en-US" dirty="0"/>
              <a:t>Mise </a:t>
            </a:r>
            <a:r>
              <a:rPr lang="en-US" dirty="0" err="1"/>
              <a:t>en</a:t>
            </a:r>
            <a:r>
              <a:rPr lang="en-US" dirty="0"/>
              <a:t> Scene </a:t>
            </a:r>
          </a:p>
        </p:txBody>
      </p:sp>
      <p:sp>
        <p:nvSpPr>
          <p:cNvPr id="4" name="Text Placeholder 3">
            <a:extLst>
              <a:ext uri="{FF2B5EF4-FFF2-40B4-BE49-F238E27FC236}">
                <a16:creationId xmlns:a16="http://schemas.microsoft.com/office/drawing/2014/main" id="{2497C42D-8C79-45D9-8E3B-46BBFEDC4FFF}"/>
              </a:ext>
            </a:extLst>
          </p:cNvPr>
          <p:cNvSpPr>
            <a:spLocks noGrp="1"/>
          </p:cNvSpPr>
          <p:nvPr>
            <p:ph type="body" sz="half" idx="2"/>
          </p:nvPr>
        </p:nvSpPr>
        <p:spPr/>
        <p:txBody>
          <a:bodyPr>
            <a:normAutofit fontScale="55000" lnSpcReduction="20000"/>
          </a:bodyPr>
          <a:lstStyle/>
          <a:p>
            <a:r>
              <a:rPr lang="en-US" dirty="0" err="1"/>
              <a:t>Aang</a:t>
            </a:r>
            <a:r>
              <a:rPr lang="en-US" dirty="0"/>
              <a:t> with his master during his training stand in front of an array of statues of previous Avatars.</a:t>
            </a:r>
          </a:p>
          <a:p>
            <a:endParaRPr lang="en-US" dirty="0"/>
          </a:p>
          <a:p>
            <a:r>
              <a:rPr lang="en-US" dirty="0"/>
              <a:t>The scene is set with ‘Extremely Long Shot, Scene and Set-Up’. These allow the viewers to see the depth of statues the temple wall and the awe </a:t>
            </a:r>
            <a:r>
              <a:rPr lang="en-US" dirty="0" err="1"/>
              <a:t>Aang</a:t>
            </a:r>
            <a:r>
              <a:rPr lang="en-US" dirty="0"/>
              <a:t> depicts before his previous other forms. </a:t>
            </a:r>
          </a:p>
        </p:txBody>
      </p:sp>
      <p:pic>
        <p:nvPicPr>
          <p:cNvPr id="2050" name="Picture 2" descr="https://static.wikia.nocookie.net/avatar/images/6/60/Film_-_Hall_of_Avatars.png/revision/latest/scale-to-width-down/200?cb=201211150945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530349"/>
            <a:ext cx="4991100" cy="318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453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34ED-AB6C-4D75-87F1-BE9A6CAA64B6}"/>
              </a:ext>
            </a:extLst>
          </p:cNvPr>
          <p:cNvSpPr>
            <a:spLocks noGrp="1"/>
          </p:cNvSpPr>
          <p:nvPr>
            <p:ph type="title"/>
          </p:nvPr>
        </p:nvSpPr>
        <p:spPr/>
        <p:txBody>
          <a:bodyPr/>
          <a:lstStyle/>
          <a:p>
            <a:r>
              <a:rPr lang="en-US" dirty="0"/>
              <a:t>Long Shot</a:t>
            </a:r>
          </a:p>
        </p:txBody>
      </p:sp>
      <p:pic>
        <p:nvPicPr>
          <p:cNvPr id="6" name="Picture Placeholder 5">
            <a:extLst>
              <a:ext uri="{FF2B5EF4-FFF2-40B4-BE49-F238E27FC236}">
                <a16:creationId xmlns:a16="http://schemas.microsoft.com/office/drawing/2014/main" id="{AFE25ED8-3735-47B2-A80F-4B4E5D401715}"/>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7264400" y="1651001"/>
            <a:ext cx="4533900" cy="2654300"/>
          </a:xfrm>
        </p:spPr>
      </p:pic>
      <p:sp>
        <p:nvSpPr>
          <p:cNvPr id="4" name="Text Placeholder 3">
            <a:extLst>
              <a:ext uri="{FF2B5EF4-FFF2-40B4-BE49-F238E27FC236}">
                <a16:creationId xmlns:a16="http://schemas.microsoft.com/office/drawing/2014/main" id="{E2E600B6-5F54-4919-999E-1F6EDDD98FFC}"/>
              </a:ext>
            </a:extLst>
          </p:cNvPr>
          <p:cNvSpPr>
            <a:spLocks noGrp="1"/>
          </p:cNvSpPr>
          <p:nvPr>
            <p:ph type="body" sz="half" idx="2"/>
          </p:nvPr>
        </p:nvSpPr>
        <p:spPr/>
        <p:txBody>
          <a:bodyPr>
            <a:normAutofit fontScale="92500"/>
          </a:bodyPr>
          <a:lstStyle/>
          <a:p>
            <a:r>
              <a:rPr lang="en-US" dirty="0"/>
              <a:t>The army of the fire nation raids the water nation in a bid to capture all old men and women. </a:t>
            </a:r>
          </a:p>
          <a:p>
            <a:r>
              <a:rPr lang="en-US" dirty="0"/>
              <a:t>This shot enables viewers to see what is going on at the moment in a closer look, with the tension that is created in the scene.  </a:t>
            </a:r>
          </a:p>
        </p:txBody>
      </p:sp>
    </p:spTree>
    <p:extLst>
      <p:ext uri="{BB962C8B-B14F-4D97-AF65-F5344CB8AC3E}">
        <p14:creationId xmlns:p14="http://schemas.microsoft.com/office/powerpoint/2010/main" val="332580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B33B-DD98-4329-9072-7026E0DB4B4D}"/>
              </a:ext>
            </a:extLst>
          </p:cNvPr>
          <p:cNvSpPr>
            <a:spLocks noGrp="1"/>
          </p:cNvSpPr>
          <p:nvPr>
            <p:ph type="title"/>
          </p:nvPr>
        </p:nvSpPr>
        <p:spPr/>
        <p:txBody>
          <a:bodyPr/>
          <a:lstStyle/>
          <a:p>
            <a:r>
              <a:rPr lang="en-US" dirty="0"/>
              <a:t>Extremely Close Up Shot</a:t>
            </a:r>
          </a:p>
        </p:txBody>
      </p:sp>
      <p:pic>
        <p:nvPicPr>
          <p:cNvPr id="5" name="Picture Placeholder 4">
            <a:extLst>
              <a:ext uri="{FF2B5EF4-FFF2-40B4-BE49-F238E27FC236}">
                <a16:creationId xmlns:a16="http://schemas.microsoft.com/office/drawing/2014/main" id="{0A52A72B-2B9B-4DFC-B06A-C9CFFBDD839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223" b="10223"/>
          <a:stretch>
            <a:fillRect/>
          </a:stretch>
        </p:blipFill>
        <p:spPr>
          <a:prstGeom prst="rect">
            <a:avLst/>
          </a:prstGeom>
        </p:spPr>
      </p:pic>
      <p:sp>
        <p:nvSpPr>
          <p:cNvPr id="4" name="Text Placeholder 3">
            <a:extLst>
              <a:ext uri="{FF2B5EF4-FFF2-40B4-BE49-F238E27FC236}">
                <a16:creationId xmlns:a16="http://schemas.microsoft.com/office/drawing/2014/main" id="{EF014A06-8748-4817-9CE0-8574D6293EAE}"/>
              </a:ext>
            </a:extLst>
          </p:cNvPr>
          <p:cNvSpPr>
            <a:spLocks noGrp="1"/>
          </p:cNvSpPr>
          <p:nvPr>
            <p:ph type="body" sz="half" idx="2"/>
          </p:nvPr>
        </p:nvSpPr>
        <p:spPr/>
        <p:txBody>
          <a:bodyPr/>
          <a:lstStyle/>
          <a:p>
            <a:r>
              <a:rPr lang="en-US" dirty="0"/>
              <a:t>This scene comes in just after the fire nation invades the Northern water benders. He sternly threatens them to save themselves by surrendering the old people. </a:t>
            </a:r>
          </a:p>
        </p:txBody>
      </p:sp>
    </p:spTree>
    <p:extLst>
      <p:ext uri="{BB962C8B-B14F-4D97-AF65-F5344CB8AC3E}">
        <p14:creationId xmlns:p14="http://schemas.microsoft.com/office/powerpoint/2010/main" val="3227555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B68E-94B2-4FAD-B9CE-86633620D2C1}"/>
              </a:ext>
            </a:extLst>
          </p:cNvPr>
          <p:cNvSpPr>
            <a:spLocks noGrp="1"/>
          </p:cNvSpPr>
          <p:nvPr>
            <p:ph type="title"/>
          </p:nvPr>
        </p:nvSpPr>
        <p:spPr/>
        <p:txBody>
          <a:bodyPr/>
          <a:lstStyle/>
          <a:p>
            <a:r>
              <a:rPr lang="en-US" dirty="0"/>
              <a:t>Point-of-View Shot</a:t>
            </a:r>
          </a:p>
        </p:txBody>
      </p:sp>
      <p:pic>
        <p:nvPicPr>
          <p:cNvPr id="5" name="Picture Placeholder 4">
            <a:extLst>
              <a:ext uri="{FF2B5EF4-FFF2-40B4-BE49-F238E27FC236}">
                <a16:creationId xmlns:a16="http://schemas.microsoft.com/office/drawing/2014/main" id="{44CC5D53-A8A4-49A4-9BF6-85578309422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223" b="10223"/>
          <a:stretch>
            <a:fillRect/>
          </a:stretch>
        </p:blipFill>
        <p:spPr>
          <a:prstGeom prst="rect">
            <a:avLst/>
          </a:prstGeom>
        </p:spPr>
      </p:pic>
      <p:sp>
        <p:nvSpPr>
          <p:cNvPr id="4" name="Text Placeholder 3">
            <a:extLst>
              <a:ext uri="{FF2B5EF4-FFF2-40B4-BE49-F238E27FC236}">
                <a16:creationId xmlns:a16="http://schemas.microsoft.com/office/drawing/2014/main" id="{A923394E-000B-4CA0-9711-853E1FB8D767}"/>
              </a:ext>
            </a:extLst>
          </p:cNvPr>
          <p:cNvSpPr>
            <a:spLocks noGrp="1"/>
          </p:cNvSpPr>
          <p:nvPr>
            <p:ph type="body" sz="half" idx="2"/>
          </p:nvPr>
        </p:nvSpPr>
        <p:spPr/>
        <p:txBody>
          <a:bodyPr/>
          <a:lstStyle/>
          <a:p>
            <a:r>
              <a:rPr lang="en-US" dirty="0"/>
              <a:t>This scene uses the point of view shot to show Katara use her water bending power as she depicts her hunger over the taking of their grandmother. She swirls the eyes and her brother stops her.</a:t>
            </a:r>
          </a:p>
        </p:txBody>
      </p:sp>
    </p:spTree>
    <p:extLst>
      <p:ext uri="{BB962C8B-B14F-4D97-AF65-F5344CB8AC3E}">
        <p14:creationId xmlns:p14="http://schemas.microsoft.com/office/powerpoint/2010/main" val="3489115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D516-00D5-4E5E-8FD2-2709471C2208}"/>
              </a:ext>
            </a:extLst>
          </p:cNvPr>
          <p:cNvSpPr>
            <a:spLocks noGrp="1"/>
          </p:cNvSpPr>
          <p:nvPr>
            <p:ph type="title"/>
          </p:nvPr>
        </p:nvSpPr>
        <p:spPr>
          <a:xfrm>
            <a:off x="1139824" y="737328"/>
            <a:ext cx="5426158" cy="1371600"/>
          </a:xfrm>
        </p:spPr>
        <p:txBody>
          <a:bodyPr/>
          <a:lstStyle/>
          <a:p>
            <a:r>
              <a:rPr lang="en-US" dirty="0"/>
              <a:t>Medium Shot</a:t>
            </a:r>
          </a:p>
        </p:txBody>
      </p:sp>
      <p:sp>
        <p:nvSpPr>
          <p:cNvPr id="4" name="Text Placeholder 3">
            <a:extLst>
              <a:ext uri="{FF2B5EF4-FFF2-40B4-BE49-F238E27FC236}">
                <a16:creationId xmlns:a16="http://schemas.microsoft.com/office/drawing/2014/main" id="{F01BB827-9052-480D-8D3C-310F27944DA2}"/>
              </a:ext>
            </a:extLst>
          </p:cNvPr>
          <p:cNvSpPr>
            <a:spLocks noGrp="1"/>
          </p:cNvSpPr>
          <p:nvPr>
            <p:ph type="body" sz="half" idx="2"/>
          </p:nvPr>
        </p:nvSpPr>
        <p:spPr>
          <a:xfrm>
            <a:off x="1139824" y="2285999"/>
            <a:ext cx="5426158" cy="1828800"/>
          </a:xfrm>
        </p:spPr>
        <p:txBody>
          <a:bodyPr/>
          <a:lstStyle/>
          <a:p>
            <a:r>
              <a:rPr lang="en-US" dirty="0"/>
              <a:t>Medium shot view is use in this scene showing the earth benders gather together to reposes their earth bending tools that were confiscated by the fire nation after their prophesized liberation by the airbender who will be the next Avatar, </a:t>
            </a:r>
            <a:r>
              <a:rPr lang="en-US" dirty="0" err="1"/>
              <a:t>Aang</a:t>
            </a:r>
            <a:endParaRPr lang="en-US" dirty="0"/>
          </a:p>
        </p:txBody>
      </p:sp>
      <p:pic>
        <p:nvPicPr>
          <p:cNvPr id="6" name="Picture 5">
            <a:extLst>
              <a:ext uri="{FF2B5EF4-FFF2-40B4-BE49-F238E27FC236}">
                <a16:creationId xmlns:a16="http://schemas.microsoft.com/office/drawing/2014/main" id="{1BF5F523-0649-4E72-94B4-B824F54D2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882" y="1371600"/>
            <a:ext cx="5087403" cy="3446623"/>
          </a:xfrm>
          <a:prstGeom prst="rect">
            <a:avLst/>
          </a:prstGeom>
        </p:spPr>
      </p:pic>
    </p:spTree>
    <p:extLst>
      <p:ext uri="{BB962C8B-B14F-4D97-AF65-F5344CB8AC3E}">
        <p14:creationId xmlns:p14="http://schemas.microsoft.com/office/powerpoint/2010/main" val="2684931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336FE-8726-4A47-B295-E39CD2D1F720}"/>
              </a:ext>
            </a:extLst>
          </p:cNvPr>
          <p:cNvSpPr>
            <a:spLocks noGrp="1"/>
          </p:cNvSpPr>
          <p:nvPr>
            <p:ph type="title"/>
          </p:nvPr>
        </p:nvSpPr>
        <p:spPr/>
        <p:txBody>
          <a:bodyPr/>
          <a:lstStyle/>
          <a:p>
            <a:r>
              <a:rPr lang="en-US" dirty="0"/>
              <a:t>Over-the-Shoulder Shot</a:t>
            </a:r>
          </a:p>
        </p:txBody>
      </p:sp>
      <p:pic>
        <p:nvPicPr>
          <p:cNvPr id="5" name="Picture Placeholder 4">
            <a:extLst>
              <a:ext uri="{FF2B5EF4-FFF2-40B4-BE49-F238E27FC236}">
                <a16:creationId xmlns:a16="http://schemas.microsoft.com/office/drawing/2014/main" id="{63C714E0-B713-4719-B7C4-BCD5938A4DC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223" b="10223"/>
          <a:stretch>
            <a:fillRect/>
          </a:stretch>
        </p:blipFill>
        <p:spPr>
          <a:prstGeom prst="rect">
            <a:avLst/>
          </a:prstGeom>
        </p:spPr>
      </p:pic>
      <p:sp>
        <p:nvSpPr>
          <p:cNvPr id="4" name="Text Placeholder 3">
            <a:extLst>
              <a:ext uri="{FF2B5EF4-FFF2-40B4-BE49-F238E27FC236}">
                <a16:creationId xmlns:a16="http://schemas.microsoft.com/office/drawing/2014/main" id="{AD3B4366-0F35-4D02-9C11-DCA92CBAC78A}"/>
              </a:ext>
            </a:extLst>
          </p:cNvPr>
          <p:cNvSpPr>
            <a:spLocks noGrp="1"/>
          </p:cNvSpPr>
          <p:nvPr>
            <p:ph type="body" sz="half" idx="2"/>
          </p:nvPr>
        </p:nvSpPr>
        <p:spPr/>
        <p:txBody>
          <a:bodyPr/>
          <a:lstStyle/>
          <a:p>
            <a:r>
              <a:rPr lang="en-US" dirty="0" err="1"/>
              <a:t>Aang</a:t>
            </a:r>
            <a:r>
              <a:rPr lang="en-US" dirty="0"/>
              <a:t> and Katara are training, on the river as </a:t>
            </a:r>
            <a:r>
              <a:rPr lang="en-US" dirty="0" err="1"/>
              <a:t>Aang</a:t>
            </a:r>
            <a:r>
              <a:rPr lang="en-US" dirty="0"/>
              <a:t> struggles with his water bending skills which he fears that makes him not to be ready since the Avatar can control all the elements yet he only bends air.</a:t>
            </a:r>
          </a:p>
        </p:txBody>
      </p:sp>
    </p:spTree>
    <p:extLst>
      <p:ext uri="{BB962C8B-B14F-4D97-AF65-F5344CB8AC3E}">
        <p14:creationId xmlns:p14="http://schemas.microsoft.com/office/powerpoint/2010/main" val="3119622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AAA5-7CDF-4F9A-A556-099F09015DA1}"/>
              </a:ext>
            </a:extLst>
          </p:cNvPr>
          <p:cNvSpPr>
            <a:spLocks noGrp="1"/>
          </p:cNvSpPr>
          <p:nvPr>
            <p:ph type="title"/>
          </p:nvPr>
        </p:nvSpPr>
        <p:spPr>
          <a:xfrm>
            <a:off x="780978" y="996950"/>
            <a:ext cx="5426158" cy="1371600"/>
          </a:xfrm>
        </p:spPr>
        <p:txBody>
          <a:bodyPr/>
          <a:lstStyle/>
          <a:p>
            <a:r>
              <a:rPr lang="en-US" dirty="0"/>
              <a:t>Close Shot</a:t>
            </a:r>
          </a:p>
        </p:txBody>
      </p:sp>
      <p:sp>
        <p:nvSpPr>
          <p:cNvPr id="4" name="Text Placeholder 3">
            <a:extLst>
              <a:ext uri="{FF2B5EF4-FFF2-40B4-BE49-F238E27FC236}">
                <a16:creationId xmlns:a16="http://schemas.microsoft.com/office/drawing/2014/main" id="{268D359C-CA36-4215-8670-E88EC026A7F1}"/>
              </a:ext>
            </a:extLst>
          </p:cNvPr>
          <p:cNvSpPr>
            <a:spLocks noGrp="1"/>
          </p:cNvSpPr>
          <p:nvPr>
            <p:ph type="body" sz="half" idx="2"/>
          </p:nvPr>
        </p:nvSpPr>
        <p:spPr>
          <a:xfrm>
            <a:off x="928088" y="2514600"/>
            <a:ext cx="5426158" cy="1828800"/>
          </a:xfrm>
        </p:spPr>
        <p:txBody>
          <a:bodyPr/>
          <a:lstStyle/>
          <a:p>
            <a:r>
              <a:rPr lang="en-US" dirty="0"/>
              <a:t>This scene uses the close shot to reveal </a:t>
            </a:r>
            <a:r>
              <a:rPr lang="en-US" dirty="0" err="1"/>
              <a:t>Aang</a:t>
            </a:r>
            <a:r>
              <a:rPr lang="en-US" dirty="0"/>
              <a:t> the Avatar looking back at the Blue Spirit fighting the fire nation armies alone after rescuing him.</a:t>
            </a:r>
          </a:p>
        </p:txBody>
      </p:sp>
      <p:pic>
        <p:nvPicPr>
          <p:cNvPr id="5" name="Picture 4">
            <a:extLst>
              <a:ext uri="{FF2B5EF4-FFF2-40B4-BE49-F238E27FC236}">
                <a16:creationId xmlns:a16="http://schemas.microsoft.com/office/drawing/2014/main" id="{84BBEFBD-C857-4EA0-BBBF-6A2603C07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246" y="1369324"/>
            <a:ext cx="5537722" cy="3520176"/>
          </a:xfrm>
          <a:prstGeom prst="rect">
            <a:avLst/>
          </a:prstGeom>
        </p:spPr>
      </p:pic>
    </p:spTree>
    <p:extLst>
      <p:ext uri="{BB962C8B-B14F-4D97-AF65-F5344CB8AC3E}">
        <p14:creationId xmlns:p14="http://schemas.microsoft.com/office/powerpoint/2010/main" val="341277702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338</TotalTime>
  <Words>467</Words>
  <Application>Microsoft Office PowerPoint</Application>
  <PresentationFormat>Widescreen</PresentationFormat>
  <Paragraphs>41</Paragraphs>
  <Slides>13</Slides>
  <Notes>0</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Facet</vt:lpstr>
      <vt:lpstr>Avatar: The Last Airbender</vt:lpstr>
      <vt:lpstr>SYNOPSIS </vt:lpstr>
      <vt:lpstr>Mise en Scene </vt:lpstr>
      <vt:lpstr>Long Shot</vt:lpstr>
      <vt:lpstr>Extremely Close Up Shot</vt:lpstr>
      <vt:lpstr>Point-of-View Shot</vt:lpstr>
      <vt:lpstr>Medium Shot</vt:lpstr>
      <vt:lpstr>Over-the-Shoulder Shot</vt:lpstr>
      <vt:lpstr>Close Shot</vt:lpstr>
      <vt:lpstr>Crane Shot </vt:lpstr>
      <vt:lpstr>Planning Shot</vt:lpstr>
      <vt:lpstr>Thank You!</vt:lpstr>
      <vt:lpstr>Works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Milk</dc:title>
  <dc:creator>Richard Warren</dc:creator>
  <cp:lastModifiedBy>nyoike31@gmail.com</cp:lastModifiedBy>
  <cp:revision>33</cp:revision>
  <dcterms:created xsi:type="dcterms:W3CDTF">2020-01-02T01:39:07Z</dcterms:created>
  <dcterms:modified xsi:type="dcterms:W3CDTF">2021-02-23T20:47:37Z</dcterms:modified>
</cp:coreProperties>
</file>